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259" r:id="rId3"/>
    <p:sldId id="260" r:id="rId4"/>
    <p:sldId id="793" r:id="rId5"/>
    <p:sldId id="794" r:id="rId6"/>
    <p:sldId id="840" r:id="rId7"/>
    <p:sldId id="881" r:id="rId8"/>
    <p:sldId id="893" r:id="rId9"/>
    <p:sldId id="894" r:id="rId10"/>
    <p:sldId id="895" r:id="rId11"/>
    <p:sldId id="896" r:id="rId12"/>
    <p:sldId id="888" r:id="rId13"/>
    <p:sldId id="8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2"/>
    <p:restoredTop sz="94648"/>
  </p:normalViewPr>
  <p:slideViewPr>
    <p:cSldViewPr snapToGrid="0">
      <p:cViewPr varScale="1">
        <p:scale>
          <a:sx n="107" d="100"/>
          <a:sy n="107" d="100"/>
        </p:scale>
        <p:origin x="10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1" d="100"/>
        <a:sy n="151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E3D5C-3FBE-524F-B181-AF632121F9F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00B89-777A-7B44-9212-042C7EEA7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9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BBC18387-BB58-0202-982F-3DB66002CB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C21AE3D9-A7A3-ABB2-80C8-08DA80D05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47B84A10-330C-6605-3F8D-B0120E1A1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30C7C29-0E96-4097-9438-B3D1443AE8F7}" type="slidenum">
              <a:rPr kumimoji="0" lang="en-GB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</a:t>
            </a:fld>
            <a:endParaRPr kumimoji="0" lang="en-GB" altLang="en-US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03DF8C80-7BDB-5D47-6C8D-F4E5185750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EC210CA-494E-4419-98B3-45E3F2C87739}" type="slidenum">
              <a:rPr kumimoji="0" lang="en-GB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13</a:t>
            </a:fld>
            <a:endParaRPr kumimoji="0" lang="en-GB" altLang="en-US" sz="1300">
              <a:latin typeface="Tahoma" panose="020B0604030504040204" pitchFamily="34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A996DB7E-988B-79DF-946D-B9B4057C7F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D29DC32-5A0F-0A15-6878-4471E2D22D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21BFCC39-8588-4C36-6EB3-95A66F4DB4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2CE3A912-DF86-C092-A4FD-C6E749A92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1E3D0F98-5B5D-ACB3-9B70-7F0D06F80C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C5B277B-C2F7-4C83-83BF-E28A6033A2CF}" type="slidenum">
              <a:rPr kumimoji="0" lang="en-GB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</a:t>
            </a:fld>
            <a:endParaRPr kumimoji="0" lang="en-GB" altLang="en-US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A8706BBC-26CA-87DD-6CEF-24831BC493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72454C14-6011-3AB8-1899-72E226784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BD2C46D9-F888-F12F-CB6B-5FB207BAE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6BDCA6-7BB6-41B6-A179-4B295148392F}" type="slidenum">
              <a:rPr kumimoji="0" lang="en-GB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</a:t>
            </a:fld>
            <a:endParaRPr kumimoji="0" lang="en-GB" altLang="en-US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26743BE4-D52F-81BE-FDF9-58BF7D7702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A4E081A-E178-4A41-9875-3C774B897F0A}" type="slidenum">
              <a:rPr kumimoji="0" lang="en-GB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</a:t>
            </a:fld>
            <a:endParaRPr kumimoji="0" lang="en-GB" altLang="en-US" sz="1300">
              <a:latin typeface="Tahoma" panose="020B060403050404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AE0AD02D-EFA0-EC0B-BEE3-31F54912E3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DCBCC47-3BC8-72D3-F497-A3094236C7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>
            <a:extLst>
              <a:ext uri="{FF2B5EF4-FFF2-40B4-BE49-F238E27FC236}">
                <a16:creationId xmlns:a16="http://schemas.microsoft.com/office/drawing/2014/main" id="{3194559F-EAB8-D0F8-DF9E-B9B5148AF4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>
            <a:extLst>
              <a:ext uri="{FF2B5EF4-FFF2-40B4-BE49-F238E27FC236}">
                <a16:creationId xmlns:a16="http://schemas.microsoft.com/office/drawing/2014/main" id="{757424C4-5832-3D8E-87B4-E74204E6D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0EB7F176-2362-AE1D-9E17-9EEFB41562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F14AC57-6FB3-4F7D-919E-FE9C3A4C69D4}" type="slidenum">
              <a:rPr kumimoji="0" lang="en-GB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8</a:t>
            </a:fld>
            <a:endParaRPr kumimoji="0" lang="en-GB" altLang="en-US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055E46D8-E6B8-9DED-8062-A68A8B52E5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D78B800F-0963-11FA-E82A-1AA9AE7EF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7E047554-AAA8-08E8-3307-0D0E2B8B5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63448A0-5EE2-4BFB-949F-CEC35F3C581A}" type="slidenum">
              <a:rPr kumimoji="0" lang="en-GB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</a:t>
            </a:fld>
            <a:endParaRPr kumimoji="0" lang="en-GB" altLang="en-US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72F8F897-B176-3EE3-21F4-FE9FF68706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5058" name="Notes Placeholder 2">
            <a:extLst>
              <a:ext uri="{FF2B5EF4-FFF2-40B4-BE49-F238E27FC236}">
                <a16:creationId xmlns:a16="http://schemas.microsoft.com/office/drawing/2014/main" id="{FAB167DA-1407-C780-A88F-CEED4A58E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8174EBA6-93CF-41CB-0292-3FC16E891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C6C83B-C0AA-4E3C-972A-32EA9AA68AC2}" type="slidenum">
              <a:rPr kumimoji="0" lang="en-GB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10</a:t>
            </a:fld>
            <a:endParaRPr kumimoji="0" lang="en-GB" altLang="en-US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7292A610-AFD7-810C-327D-2A6982D197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D13AA7CB-C183-3BE4-56E0-76B2AEDFB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5E45C332-9C6A-4ED9-082A-9C74C50B3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26AB230-BC35-4830-B541-DBC55BBBBBB9}" type="slidenum">
              <a:rPr kumimoji="0" lang="en-GB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11</a:t>
            </a:fld>
            <a:endParaRPr kumimoji="0" lang="en-GB" altLang="en-US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E43DD1A3-9873-A281-25B1-5BB82A21D9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9154" name="Notes Placeholder 2">
            <a:extLst>
              <a:ext uri="{FF2B5EF4-FFF2-40B4-BE49-F238E27FC236}">
                <a16:creationId xmlns:a16="http://schemas.microsoft.com/office/drawing/2014/main" id="{F862142D-B507-5118-1DFD-7ACA1DEAE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5B0D5E07-454E-9B71-91A4-F28ABFF01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52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32559AF-35B2-484F-856A-351E224B075E}" type="slidenum">
              <a:rPr kumimoji="0" lang="en-GB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12</a:t>
            </a:fld>
            <a:endParaRPr kumimoji="0" lang="en-GB" altLang="en-US" sz="1300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47413E-FB94-7145-5982-00EEFD5ED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5E105-488E-ECBC-C77F-CAC53839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Spring 2024-2025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3FC2-2356-51A7-0C10-08C9E3664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CMPE223 ALGORITHMS AND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56369-601E-AF7C-3C50-CDD149E6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885E12-442C-8447-82AC-1D595A25DC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B52D23-D776-75E1-85D6-8A58F693E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5076-89EE-A58C-0073-B5F716FE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814"/>
            <a:ext cx="8734678" cy="9155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869B1-24B5-62EC-917C-8799B4CB4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731"/>
            <a:ext cx="10935712" cy="500823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2534F-4FF3-99C9-0A9B-B5D8DF9B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9D43-9375-C24C-58FB-790FE0A8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CMPE223 ALGORITHMS AND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0940-940A-0F79-C490-C5F32FE9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222-0053-774B-8368-B9153ECD3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9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07E39-C4EA-C9F0-D2AC-8C88EE4E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A84A1-6F99-FC1F-3591-898DEABFA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A81C2-CED5-4CB9-3514-B9DB7C9CB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Spring 2024-2025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FD6E6-CC53-A63B-6A1F-7230ED49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CMPE223 ALGORITHMS AND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7BB89-6725-6F5C-39B3-83716BD1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222-0053-774B-8368-B9153ECD3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2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AD6A-FC73-4860-F617-8CFE37AD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F507A-EE6B-3E63-39CA-A7605DCD09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063D4-252E-2512-23FC-B38A3084C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409AB-52A4-DE16-82C6-EF906861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Spring 2024-2025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4C9B9-198A-270B-C4E6-EC478BC2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CMPE223 ALGORITHMS AND PROGRAMMING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9F5C6-E296-E560-02C6-0D7075F0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222-0053-774B-8368-B9153ECD3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83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1AD-4B69-46BF-E215-7D26FFAAD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595CE-29F1-1B82-3D2A-2F98E5C3B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D5D4B-0540-CB10-42A8-6DD654694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25FFE-A09A-CDAF-995A-7B7B36457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9BCCC-0CBD-D906-F205-B574DB092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0BCE69-BB61-3D82-E431-4F5C55C0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Spring 2024-2025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98DCA-111E-99B1-E69C-3D9933D2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CMPE223 ALGORITHMS AND PROGRAMMING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61301C-7591-F611-9840-0B3B06E6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222-0053-774B-8368-B9153ECD3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3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98F3-DDBB-A3D6-3C1D-BFC55738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D49EE-7352-7387-1E6D-15ABA5EB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Spring 2024-2025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4BE0E-013C-B312-B88D-6E63BFA1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CMPE223 ALGORITHMS AND PROGRAMMING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45EF3-09A0-CF0C-F54D-56835270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222-0053-774B-8368-B9153ECD3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5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AE6BA-C844-1C02-6CA3-CD4051C6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Spring 2024-2025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49EDD6-6FB2-AE28-BD3A-FA607A6D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CMPE223 ALGORITHMS AND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54BC5-08F5-47F8-91F6-D605D4617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222-0053-774B-8368-B9153ECD3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30251F-E51F-979C-D716-CB05BA5D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46"/>
            <a:ext cx="8734678" cy="735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792B-01C3-B07B-82BF-CA91BD78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8731"/>
            <a:ext cx="10515600" cy="500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5B34D-DE4F-85C2-D75F-74B2488BF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/>
              <a:t>Spring 2024-2025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2F00D-E474-B6BA-4F60-EF54CD6A4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CMPE223 ALGORITHMS AND PROGRAMMING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04E10-D028-39E6-7A5F-FC96D1C75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96E82222-0053-774B-8368-B9153ECD396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AE05208-152A-10F2-7245-82CAAD5361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890" y="15319"/>
            <a:ext cx="2743201" cy="101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10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0" kern="1200" dirty="0">
          <a:solidFill>
            <a:srgbClr val="0066FF"/>
          </a:solidFill>
          <a:latin typeface="Helvetica" pitchFamily="2" charset="0"/>
          <a:ea typeface="+mj-ea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interpolation-search/" TargetMode="External"/><Relationship Id="rId3" Type="http://schemas.openxmlformats.org/officeDocument/2006/relationships/hyperlink" Target="https://www.geeksforgeeks.org/sentinel-linear-search/" TargetMode="External"/><Relationship Id="rId7" Type="http://schemas.openxmlformats.org/officeDocument/2006/relationships/hyperlink" Target="https://www.geeksforgeeks.org/jump-search/" TargetMode="External"/><Relationship Id="rId2" Type="http://schemas.openxmlformats.org/officeDocument/2006/relationships/hyperlink" Target="https://www.geeksforgeeks.org/linear-sear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ternary-search/" TargetMode="External"/><Relationship Id="rId11" Type="http://schemas.openxmlformats.org/officeDocument/2006/relationships/hyperlink" Target="https://www.geeksforgeeks.org/the-ubiquitous-binary-search-set-1/" TargetMode="External"/><Relationship Id="rId5" Type="http://schemas.openxmlformats.org/officeDocument/2006/relationships/hyperlink" Target="https://www.geeksforgeeks.org/meta-binary-search-one-sided-binary-search/" TargetMode="External"/><Relationship Id="rId10" Type="http://schemas.openxmlformats.org/officeDocument/2006/relationships/hyperlink" Target="https://www.geeksforgeeks.org/fibonacci-search/" TargetMode="External"/><Relationship Id="rId4" Type="http://schemas.openxmlformats.org/officeDocument/2006/relationships/hyperlink" Target="https://www.geeksforgeeks.org/binary-search/" TargetMode="External"/><Relationship Id="rId9" Type="http://schemas.openxmlformats.org/officeDocument/2006/relationships/hyperlink" Target="https://www.geeksforgeeks.org/exponential-search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4536-33BA-94C3-2750-1998EE948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536774"/>
            <a:ext cx="9144000" cy="1241275"/>
          </a:xfrm>
        </p:spPr>
        <p:txBody>
          <a:bodyPr>
            <a:normAutofit/>
          </a:bodyPr>
          <a:lstStyle/>
          <a:p>
            <a:pPr marL="0" indent="0" algn="ctr"/>
            <a:r>
              <a:rPr lang="en-US" sz="2800" dirty="0"/>
              <a:t>CMPE223 / ISYE223</a:t>
            </a:r>
            <a:br>
              <a:rPr lang="en-US" sz="2800" dirty="0"/>
            </a:br>
            <a:r>
              <a:rPr lang="en-US" sz="2800" dirty="0"/>
              <a:t>ALGORITHMS AND PROGRAMMING</a:t>
            </a:r>
            <a:br>
              <a:rPr lang="tr-TR" sz="2800" dirty="0">
                <a:cs typeface="Arial" charset="0"/>
              </a:rPr>
            </a:br>
            <a:r>
              <a:rPr lang="tr-TR" sz="2000" dirty="0"/>
              <a:t>2024 </a:t>
            </a:r>
            <a:r>
              <a:rPr lang="mr-IN" sz="2000" dirty="0"/>
              <a:t>–</a:t>
            </a:r>
            <a:r>
              <a:rPr lang="tr-TR" sz="2000" dirty="0"/>
              <a:t> 2025 </a:t>
            </a:r>
            <a:r>
              <a:rPr lang="en-GB" sz="2000" dirty="0"/>
              <a:t>Spring</a:t>
            </a:r>
            <a:endParaRPr lang="en-US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4F7D3-0EBA-1263-3FBD-4A2E687DF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9144000" cy="165576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Lecture 5</a:t>
            </a:r>
          </a:p>
          <a:p>
            <a:r>
              <a:rPr lang="en-US" sz="6000" dirty="0">
                <a:solidFill>
                  <a:srgbClr val="0070C0"/>
                </a:solidFill>
                <a:latin typeface="Helvetica" pitchFamily="2" charset="0"/>
              </a:rPr>
              <a:t>Search Algorithms</a:t>
            </a:r>
          </a:p>
          <a:p>
            <a:endParaRPr lang="en-US" sz="2000" dirty="0"/>
          </a:p>
          <a:p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E8431-CF00-F829-64B2-FC1BDE28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9C34E-A09A-2BEF-2E7C-37B62430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222-0053-774B-8368-B9153ECD396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D940F3-E7BB-A6F0-984B-40052CC895EC}"/>
              </a:ext>
            </a:extLst>
          </p:cNvPr>
          <p:cNvSpPr txBox="1">
            <a:spLocks/>
          </p:cNvSpPr>
          <p:nvPr/>
        </p:nvSpPr>
        <p:spPr>
          <a:xfrm>
            <a:off x="838200" y="233754"/>
            <a:ext cx="8642131" cy="841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dirty="0">
                <a:solidFill>
                  <a:srgbClr val="0066FF"/>
                </a:solidFill>
                <a:latin typeface="+mn-lt"/>
                <a:ea typeface="+mj-ea"/>
                <a:cs typeface="Arial" charset="0"/>
              </a:defRPr>
            </a:lvl1pPr>
          </a:lstStyle>
          <a:p>
            <a:pPr algn="ctr"/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CYPRUS INTERNATIONAL UNIVERSITY</a:t>
            </a:r>
          </a:p>
          <a:p>
            <a:pPr algn="ctr"/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FACULTY</a:t>
            </a:r>
          </a:p>
        </p:txBody>
      </p:sp>
    </p:spTree>
    <p:extLst>
      <p:ext uri="{BB962C8B-B14F-4D97-AF65-F5344CB8AC3E}">
        <p14:creationId xmlns:p14="http://schemas.microsoft.com/office/powerpoint/2010/main" val="2418522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3">
            <a:extLst>
              <a:ext uri="{FF2B5EF4-FFF2-40B4-BE49-F238E27FC236}">
                <a16:creationId xmlns:a16="http://schemas.microsoft.com/office/drawing/2014/main" id="{DD7C9D6D-49C4-687E-AFED-C8A85AB9FB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6E5331F0-9046-43C5-9252-1BF63AADFDD7}" type="slidenum">
              <a:rPr lang="en-GB" altLang="en-US" sz="14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10</a:t>
            </a:fld>
            <a:endParaRPr lang="en-GB" altLang="en-US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B4954D9-2AA7-D54A-B388-C9F006F66291}"/>
              </a:ext>
            </a:extLst>
          </p:cNvPr>
          <p:cNvSpPr txBox="1">
            <a:spLocks/>
          </p:cNvSpPr>
          <p:nvPr/>
        </p:nvSpPr>
        <p:spPr>
          <a:xfrm>
            <a:off x="1897063" y="368300"/>
            <a:ext cx="8521700" cy="769938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 cap="small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9pPr>
          </a:lstStyle>
          <a:p>
            <a:pPr>
              <a:defRPr/>
            </a:pPr>
            <a:r>
              <a:rPr lang="en-GB" sz="3600" dirty="0"/>
              <a:t>Binary Search Algorithm (cont’d)</a:t>
            </a:r>
          </a:p>
        </p:txBody>
      </p:sp>
      <p:pic>
        <p:nvPicPr>
          <p:cNvPr id="44036" name="Picture 3">
            <a:extLst>
              <a:ext uri="{FF2B5EF4-FFF2-40B4-BE49-F238E27FC236}">
                <a16:creationId xmlns:a16="http://schemas.microsoft.com/office/drawing/2014/main" id="{417B4BB6-B641-D06E-A9BD-BD04113C7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074" y="1648620"/>
            <a:ext cx="5957887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4">
            <a:extLst>
              <a:ext uri="{FF2B5EF4-FFF2-40B4-BE49-F238E27FC236}">
                <a16:creationId xmlns:a16="http://schemas.microsoft.com/office/drawing/2014/main" id="{74E3077A-7109-CA44-42DA-06E1E358A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116" y="1724818"/>
            <a:ext cx="3641725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C1F6694-890C-4880-EF8A-3E19548D4CA8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CMPE223 ALGORITHMS AND PROGRAMMING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4DBFB-CF0C-DA6E-ACF6-7B62B407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3">
            <a:extLst>
              <a:ext uri="{FF2B5EF4-FFF2-40B4-BE49-F238E27FC236}">
                <a16:creationId xmlns:a16="http://schemas.microsoft.com/office/drawing/2014/main" id="{8CE3DF9A-4242-02CB-2C20-03BF5CBD7E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343E071B-02E6-4587-91B3-E7B41818F466}" type="slidenum">
              <a:rPr lang="en-GB" altLang="en-US" sz="14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11</a:t>
            </a:fld>
            <a:endParaRPr lang="en-GB" altLang="en-US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B4954D9-2AA7-D54A-B388-C9F006F66291}"/>
              </a:ext>
            </a:extLst>
          </p:cNvPr>
          <p:cNvSpPr txBox="1">
            <a:spLocks/>
          </p:cNvSpPr>
          <p:nvPr/>
        </p:nvSpPr>
        <p:spPr>
          <a:xfrm>
            <a:off x="1897063" y="368300"/>
            <a:ext cx="8521700" cy="769938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 cap="small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9pPr>
          </a:lstStyle>
          <a:p>
            <a:pPr>
              <a:defRPr/>
            </a:pPr>
            <a:r>
              <a:rPr lang="en-GB" sz="3600" dirty="0"/>
              <a:t>Binary Search Algorithm (cont’d)</a:t>
            </a:r>
          </a:p>
        </p:txBody>
      </p:sp>
      <p:pic>
        <p:nvPicPr>
          <p:cNvPr id="46084" name="Picture 2">
            <a:extLst>
              <a:ext uri="{FF2B5EF4-FFF2-40B4-BE49-F238E27FC236}">
                <a16:creationId xmlns:a16="http://schemas.microsoft.com/office/drawing/2014/main" id="{73530DF2-0CD5-ECA6-F637-4E879471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865" y="1635125"/>
            <a:ext cx="5951538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4">
            <a:extLst>
              <a:ext uri="{FF2B5EF4-FFF2-40B4-BE49-F238E27FC236}">
                <a16:creationId xmlns:a16="http://schemas.microsoft.com/office/drawing/2014/main" id="{756A1C98-D9A8-0DAB-F4F5-A7232B850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1617664"/>
            <a:ext cx="43561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DA21C57-28ED-76A4-5C74-D0916950BDC1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CMPE223 ALGORITHMS AND PROGRAMMING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77954-E535-8C9E-F7FC-2947898E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3">
            <a:extLst>
              <a:ext uri="{FF2B5EF4-FFF2-40B4-BE49-F238E27FC236}">
                <a16:creationId xmlns:a16="http://schemas.microsoft.com/office/drawing/2014/main" id="{B5026388-20BD-FDEA-9DD7-E0505F4AA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08A517B4-EE5F-4EB9-9305-CBD6F2B071BF}" type="slidenum">
              <a:rPr lang="en-GB" altLang="en-US" sz="14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12</a:t>
            </a:fld>
            <a:endParaRPr lang="en-GB" altLang="en-US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C3B36D-07E9-194E-A5DB-7D6184D95C9A}"/>
              </a:ext>
            </a:extLst>
          </p:cNvPr>
          <p:cNvSpPr txBox="1">
            <a:spLocks/>
          </p:cNvSpPr>
          <p:nvPr/>
        </p:nvSpPr>
        <p:spPr>
          <a:xfrm>
            <a:off x="1897063" y="368300"/>
            <a:ext cx="8521700" cy="769938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 cap="small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9pPr>
          </a:lstStyle>
          <a:p>
            <a:pPr>
              <a:defRPr/>
            </a:pPr>
            <a:r>
              <a:rPr lang="en-GB" sz="3600" dirty="0"/>
              <a:t>Binary Search Algorithm (cont’d)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886BE-12A3-C7D3-C793-80887382B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27" y="1700847"/>
            <a:ext cx="10457281" cy="3866198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84047CF-DA69-2117-0A71-AA8C943C16C1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CMPE223 ALGORITHMS AND PROGRAMMING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3D1D368-AE02-7F79-56EA-7165A519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3">
            <a:extLst>
              <a:ext uri="{FF2B5EF4-FFF2-40B4-BE49-F238E27FC236}">
                <a16:creationId xmlns:a16="http://schemas.microsoft.com/office/drawing/2014/main" id="{99ECCCDB-29A5-E8AD-0E85-3361BBC93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1268413"/>
            <a:ext cx="856932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6" tIns="45718" rIns="91436" bIns="45718"/>
          <a:lstStyle>
            <a:lvl1pPr marL="609600" indent="-60960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9906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371600" indent="-4572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752600" indent="-3810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209800" indent="-3810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AutoNum type="arabicPeriod"/>
            </a:pP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50179" name="Slide Number Placeholder 2">
            <a:extLst>
              <a:ext uri="{FF2B5EF4-FFF2-40B4-BE49-F238E27FC236}">
                <a16:creationId xmlns:a16="http://schemas.microsoft.com/office/drawing/2014/main" id="{DF0C88EC-0ABC-9406-347E-439ED2CBA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28C2C12-8343-4423-9506-CEEB5DF9AA81}" type="slidenum">
              <a:rPr lang="en-GB" altLang="en-US" sz="14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13</a:t>
            </a:fld>
            <a:endParaRPr lang="en-GB" altLang="en-US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4B2FB9-313E-CF49-84F0-0214C1A826C0}"/>
              </a:ext>
            </a:extLst>
          </p:cNvPr>
          <p:cNvSpPr txBox="1">
            <a:spLocks/>
          </p:cNvSpPr>
          <p:nvPr/>
        </p:nvSpPr>
        <p:spPr>
          <a:xfrm>
            <a:off x="1708150" y="-19050"/>
            <a:ext cx="8521700" cy="769938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 cap="small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9pPr>
          </a:lstStyle>
          <a:p>
            <a:pPr>
              <a:defRPr/>
            </a:pPr>
            <a:r>
              <a:rPr lang="en-GB" sz="3600" dirty="0"/>
              <a:t>Binary Search Algorithm (cont’d)</a:t>
            </a:r>
          </a:p>
        </p:txBody>
      </p:sp>
      <p:pic>
        <p:nvPicPr>
          <p:cNvPr id="50181" name="Picture 4">
            <a:extLst>
              <a:ext uri="{FF2B5EF4-FFF2-40B4-BE49-F238E27FC236}">
                <a16:creationId xmlns:a16="http://schemas.microsoft.com/office/drawing/2014/main" id="{0FFD9BD0-E3BD-D338-0F2D-44BE44F7E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36" r="19955"/>
          <a:stretch>
            <a:fillRect/>
          </a:stretch>
        </p:blipFill>
        <p:spPr bwMode="auto">
          <a:xfrm>
            <a:off x="2211070" y="644525"/>
            <a:ext cx="5840984" cy="621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8CD7EC0-1BDE-526A-735E-2D0DE468B3CB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CMPE223 ALGORITHMS AND PROGRAMMING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26DF-0CE0-B9FF-5A12-6ED2097F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03D9-4757-24FA-E6AA-45AE8AFC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Algorithms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F6C15-36AD-F525-162D-E5E9B7AC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operation is one of the key operations in array processing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Search algorithm can be implemented as :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strategy that searches for a specified search key within an array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case of finding the search key, the algorithm should return an indicator return value, that can be the array index number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case of not finding the search key, again the algorithm should return an indicator return value, that can be -1. A negative index cannot be an array index, thus, selecting a negative number is useful to indicate that the search key is not found.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47236-20CC-E13D-55F5-849A1F9F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AF0A1-7CC9-53AA-DB20-44989165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222-0053-774B-8368-B9153ECD39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2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03D9-4757-24FA-E6AA-45AE8AFC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Algorithms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F6C15-36AD-F525-162D-E5E9B7AC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4600" dirty="0"/>
              <a:t>There are several search strategies:</a:t>
            </a:r>
          </a:p>
          <a:p>
            <a:endParaRPr lang="en-US" dirty="0"/>
          </a:p>
          <a:p>
            <a:pPr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4000" b="0" i="0" u="none" strike="noStrike" dirty="0">
                <a:effectLst/>
                <a:latin typeface="var(--font-secondary)"/>
                <a:hlinkClick r:id="rId2"/>
              </a:rPr>
              <a:t>Linear Search</a:t>
            </a:r>
            <a:r>
              <a:rPr lang="en-US" sz="4000" b="0" i="0" u="none" strike="noStrike" dirty="0">
                <a:effectLst/>
                <a:latin typeface="var(--font-secondary)"/>
              </a:rPr>
              <a:t> ***</a:t>
            </a:r>
            <a:endParaRPr lang="en-US" sz="4000" b="0" i="0" dirty="0">
              <a:effectLst/>
              <a:latin typeface="var(--font-secondary)"/>
            </a:endParaRPr>
          </a:p>
          <a:p>
            <a:pPr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4000" b="0" i="0" u="none" strike="noStrike" dirty="0">
                <a:effectLst/>
                <a:latin typeface="var(--font-secondary)"/>
                <a:hlinkClick r:id="rId3"/>
              </a:rPr>
              <a:t>Sentinel Linear Search</a:t>
            </a:r>
            <a:endParaRPr lang="en-US" sz="4000" b="0" i="0" dirty="0">
              <a:effectLst/>
              <a:latin typeface="var(--font-secondary)"/>
            </a:endParaRPr>
          </a:p>
          <a:p>
            <a:pPr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4000" b="0" i="0" u="none" strike="noStrike" dirty="0">
                <a:effectLst/>
                <a:latin typeface="var(--font-secondary)"/>
                <a:hlinkClick r:id="rId4"/>
              </a:rPr>
              <a:t>Binary Search</a:t>
            </a:r>
            <a:r>
              <a:rPr lang="en-US" sz="4000" b="0" i="0" u="none" strike="noStrike" dirty="0">
                <a:effectLst/>
                <a:latin typeface="var(--font-secondary)"/>
              </a:rPr>
              <a:t> ***</a:t>
            </a:r>
            <a:endParaRPr lang="en-US" sz="4000" b="0" i="0" dirty="0">
              <a:effectLst/>
              <a:latin typeface="var(--font-secondary)"/>
            </a:endParaRPr>
          </a:p>
          <a:p>
            <a:pPr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4000" b="0" i="0" u="none" strike="noStrike" dirty="0">
                <a:effectLst/>
                <a:latin typeface="var(--font-secondary)"/>
                <a:hlinkClick r:id="rId5"/>
              </a:rPr>
              <a:t>Meta Binary Search | One-Sided Binary Search</a:t>
            </a:r>
            <a:endParaRPr lang="en-US" sz="4000" b="0" i="0" dirty="0">
              <a:effectLst/>
              <a:latin typeface="var(--font-secondary)"/>
            </a:endParaRPr>
          </a:p>
          <a:p>
            <a:pPr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4000" b="0" i="0" u="none" strike="noStrike" dirty="0">
                <a:effectLst/>
                <a:latin typeface="var(--font-secondary)"/>
                <a:hlinkClick r:id="rId6"/>
              </a:rPr>
              <a:t>Ternary Search</a:t>
            </a:r>
            <a:endParaRPr lang="en-US" sz="4000" b="0" i="0" dirty="0">
              <a:effectLst/>
              <a:latin typeface="var(--font-secondary)"/>
            </a:endParaRPr>
          </a:p>
          <a:p>
            <a:pPr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4000" b="0" i="0" u="none" strike="noStrike" dirty="0">
                <a:effectLst/>
                <a:latin typeface="var(--font-secondary)"/>
                <a:hlinkClick r:id="rId7"/>
              </a:rPr>
              <a:t>Jump Search</a:t>
            </a:r>
            <a:endParaRPr lang="en-US" sz="4000" b="0" i="0" dirty="0">
              <a:effectLst/>
              <a:latin typeface="var(--font-secondary)"/>
            </a:endParaRPr>
          </a:p>
          <a:p>
            <a:pPr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4000" b="0" i="0" u="none" strike="noStrike" dirty="0">
                <a:effectLst/>
                <a:latin typeface="var(--font-secondary)"/>
                <a:hlinkClick r:id="rId8"/>
              </a:rPr>
              <a:t>Interpolation Search</a:t>
            </a:r>
            <a:endParaRPr lang="en-US" sz="4000" b="0" i="0" dirty="0">
              <a:effectLst/>
              <a:latin typeface="var(--font-secondary)"/>
            </a:endParaRPr>
          </a:p>
          <a:p>
            <a:pPr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4000" b="0" i="0" u="none" strike="noStrike" dirty="0">
                <a:effectLst/>
                <a:latin typeface="var(--font-secondary)"/>
                <a:hlinkClick r:id="rId9"/>
              </a:rPr>
              <a:t>Exponential Search</a:t>
            </a:r>
            <a:endParaRPr lang="en-US" sz="4000" b="0" i="0" dirty="0">
              <a:effectLst/>
              <a:latin typeface="var(--font-secondary)"/>
            </a:endParaRPr>
          </a:p>
          <a:p>
            <a:pPr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4000" b="0" i="0" u="none" strike="noStrike" dirty="0">
                <a:effectLst/>
                <a:latin typeface="var(--font-secondary)"/>
                <a:hlinkClick r:id="rId10"/>
              </a:rPr>
              <a:t>Fibonacci Search</a:t>
            </a:r>
            <a:endParaRPr lang="en-US" sz="4000" b="0" i="0" dirty="0">
              <a:effectLst/>
              <a:latin typeface="var(--font-secondary)"/>
            </a:endParaRPr>
          </a:p>
          <a:p>
            <a:pPr algn="l" fontAlgn="base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4000" b="0" i="0" u="sng" dirty="0">
                <a:effectLst/>
                <a:latin typeface="var(--font-secondary)"/>
                <a:hlinkClick r:id="rId11"/>
              </a:rPr>
              <a:t>The Ubiquitous Binary Search</a:t>
            </a:r>
            <a:endParaRPr lang="en-US" sz="4000" b="0" i="0" dirty="0">
              <a:effectLst/>
              <a:latin typeface="var(--font-secondary)"/>
            </a:endParaRPr>
          </a:p>
          <a:p>
            <a:endParaRPr lang="en-US" dirty="0"/>
          </a:p>
          <a:p>
            <a:pPr lvl="1"/>
            <a:endParaRPr lang="en-US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47236-20CC-E13D-55F5-849A1F9F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AF0A1-7CC9-53AA-DB20-449891656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82222-0053-774B-8368-B9153ECD396B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BF03C-956B-F0F8-27F4-52FE77F45A09}"/>
              </a:ext>
            </a:extLst>
          </p:cNvPr>
          <p:cNvSpPr txBox="1"/>
          <p:nvPr/>
        </p:nvSpPr>
        <p:spPr>
          <a:xfrm>
            <a:off x="7274560" y="1320800"/>
            <a:ext cx="4917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Linear Search </a:t>
            </a:r>
            <a:r>
              <a:rPr lang="en-US" sz="3600" dirty="0"/>
              <a:t>and </a:t>
            </a:r>
            <a:r>
              <a:rPr lang="en-US" sz="3600" b="1" u="sng" dirty="0"/>
              <a:t>Binary Search</a:t>
            </a:r>
            <a:r>
              <a:rPr lang="en-US" sz="3600" dirty="0"/>
              <a:t> algorithms will be studied in lecture notes. </a:t>
            </a:r>
          </a:p>
        </p:txBody>
      </p:sp>
    </p:spTree>
    <p:extLst>
      <p:ext uri="{BB962C8B-B14F-4D97-AF65-F5344CB8AC3E}">
        <p14:creationId xmlns:p14="http://schemas.microsoft.com/office/powerpoint/2010/main" val="259610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D575-6834-704B-B2E8-8F7256A07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104188" cy="769937"/>
          </a:xfrm>
        </p:spPr>
        <p:txBody>
          <a:bodyPr/>
          <a:lstStyle/>
          <a:p>
            <a:pPr>
              <a:defRPr/>
            </a:pPr>
            <a:r>
              <a:rPr lang="en-GB" dirty="0"/>
              <a:t>Linear Search Algorithm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DFE7B1F6-C788-7746-B12E-18BC9BFFD56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09738" y="1320801"/>
            <a:ext cx="8221662" cy="5153025"/>
          </a:xfrm>
        </p:spPr>
        <p:txBody>
          <a:bodyPr/>
          <a:lstStyle/>
          <a:p>
            <a:pPr algn="just">
              <a:defRPr/>
            </a:pPr>
            <a:r>
              <a:rPr lang="en-GB" dirty="0">
                <a:solidFill>
                  <a:srgbClr val="000000"/>
                </a:solidFill>
                <a:latin typeface="ArialMS"/>
              </a:rPr>
              <a:t>Linear Search is defined as a sequential search algorithm that starts at one end and goes through each element of a list until the desired element is found, otherwise the search continues till the end of the data set. It is the easiest searching algorithm.</a:t>
            </a:r>
          </a:p>
          <a:p>
            <a:pPr marL="0" indent="0">
              <a:buNone/>
              <a:defRPr/>
            </a:pPr>
            <a:endParaRPr lang="en-GB" dirty="0">
              <a:solidFill>
                <a:srgbClr val="000000"/>
              </a:solidFill>
              <a:latin typeface="ArialMS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31D95256-272D-08CE-BBB2-B5E51D67FE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88BE75A-C688-4A49-8360-3EAF52C4D1C5}" type="slidenum">
              <a:rPr lang="en-GB" altLang="en-US" sz="14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4</a:t>
            </a:fld>
            <a:endParaRPr lang="en-GB" altLang="en-US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1749" name="Picture 2">
            <a:extLst>
              <a:ext uri="{FF2B5EF4-FFF2-40B4-BE49-F238E27FC236}">
                <a16:creationId xmlns:a16="http://schemas.microsoft.com/office/drawing/2014/main" id="{976F5724-78A3-6558-3F66-739AE943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3544888"/>
            <a:ext cx="7423150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83B9937-1945-2E9F-6A70-06798A588EF3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CMPE223 ALGORITHMS AND PROGRAMMING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B3B94E7-755F-ACC3-080C-F87041A85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3">
            <a:extLst>
              <a:ext uri="{FF2B5EF4-FFF2-40B4-BE49-F238E27FC236}">
                <a16:creationId xmlns:a16="http://schemas.microsoft.com/office/drawing/2014/main" id="{2B7E7FBE-D685-3715-2438-6864A14340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5E607A47-784C-4097-9735-67E0A30214DC}" type="slidenum">
              <a:rPr lang="en-GB" altLang="en-US" sz="14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5</a:t>
            </a:fld>
            <a:endParaRPr lang="en-GB" altLang="en-US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B4954D9-2AA7-D54A-B388-C9F006F66291}"/>
              </a:ext>
            </a:extLst>
          </p:cNvPr>
          <p:cNvSpPr txBox="1">
            <a:spLocks/>
          </p:cNvSpPr>
          <p:nvPr/>
        </p:nvSpPr>
        <p:spPr>
          <a:xfrm>
            <a:off x="1897063" y="368300"/>
            <a:ext cx="8521700" cy="769938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 cap="small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9pPr>
          </a:lstStyle>
          <a:p>
            <a:pPr>
              <a:defRPr/>
            </a:pPr>
            <a:r>
              <a:rPr lang="en-GB" sz="3600" dirty="0"/>
              <a:t>Linear Search Algorithm (cont’d)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1BD0BC-0E30-E94C-9746-02E11A1551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09738" y="1320801"/>
            <a:ext cx="8221662" cy="5153025"/>
          </a:xfrm>
        </p:spPr>
        <p:txBody>
          <a:bodyPr/>
          <a:lstStyle/>
          <a:p>
            <a:pPr>
              <a:defRPr/>
            </a:pPr>
            <a:endParaRPr lang="en-US" dirty="0">
              <a:solidFill>
                <a:srgbClr val="1D262B"/>
              </a:solidFill>
              <a:latin typeface="URWDIN-Regular"/>
            </a:endParaRPr>
          </a:p>
          <a:p>
            <a:pPr>
              <a:defRPr/>
            </a:pPr>
            <a:endParaRPr lang="en-US" dirty="0">
              <a:solidFill>
                <a:srgbClr val="1D262B"/>
              </a:solidFill>
              <a:latin typeface="URWDIN-Regular"/>
            </a:endParaRPr>
          </a:p>
          <a:p>
            <a:pPr marL="0" indent="0">
              <a:buNone/>
              <a:defRPr/>
            </a:pPr>
            <a:endParaRPr lang="en-US" dirty="0">
              <a:solidFill>
                <a:srgbClr val="1D262B"/>
              </a:solidFill>
              <a:latin typeface="URWDIN-Regular"/>
            </a:endParaRPr>
          </a:p>
          <a:p>
            <a:pPr marL="0" indent="0">
              <a:buNone/>
              <a:defRPr/>
            </a:pPr>
            <a:endParaRPr lang="en-US" dirty="0">
              <a:solidFill>
                <a:srgbClr val="1D262B"/>
              </a:solidFill>
              <a:latin typeface="URWDIN-Regular"/>
            </a:endParaRPr>
          </a:p>
          <a:p>
            <a:pPr>
              <a:defRPr/>
            </a:pPr>
            <a:r>
              <a:rPr lang="en-US" dirty="0">
                <a:solidFill>
                  <a:srgbClr val="1D262B"/>
                </a:solidFill>
                <a:latin typeface="URWDIN-Regular"/>
              </a:rPr>
              <a:t>Given an array </a:t>
            </a:r>
            <a:r>
              <a:rPr lang="en-US" b="1" dirty="0" err="1">
                <a:solidFill>
                  <a:srgbClr val="1D262B"/>
                </a:solidFill>
                <a:latin typeface="URWDIN-Bold"/>
              </a:rPr>
              <a:t>arr</a:t>
            </a:r>
            <a:r>
              <a:rPr lang="en-US" b="1" dirty="0">
                <a:solidFill>
                  <a:srgbClr val="1D262B"/>
                </a:solidFill>
                <a:latin typeface="URWDIN-Bold"/>
              </a:rPr>
              <a:t>[]</a:t>
            </a:r>
            <a:r>
              <a:rPr lang="en-US" dirty="0">
                <a:solidFill>
                  <a:srgbClr val="1D262B"/>
                </a:solidFill>
                <a:latin typeface="URWDIN-Regular"/>
              </a:rPr>
              <a:t> of </a:t>
            </a:r>
            <a:r>
              <a:rPr lang="en-US" b="1" dirty="0">
                <a:solidFill>
                  <a:srgbClr val="1D262B"/>
                </a:solidFill>
                <a:latin typeface="URWDIN-Bold"/>
              </a:rPr>
              <a:t>N</a:t>
            </a:r>
            <a:r>
              <a:rPr lang="en-US" dirty="0">
                <a:solidFill>
                  <a:srgbClr val="1D262B"/>
                </a:solidFill>
                <a:latin typeface="URWDIN-Regular"/>
              </a:rPr>
              <a:t> elements, the task is to write a function to search a given element, let say </a:t>
            </a:r>
            <a:r>
              <a:rPr lang="en-US" dirty="0" err="1">
                <a:solidFill>
                  <a:srgbClr val="1D262B"/>
                </a:solidFill>
                <a:latin typeface="URWDIN-Regular"/>
              </a:rPr>
              <a:t>searchkey</a:t>
            </a:r>
            <a:r>
              <a:rPr lang="en-US" b="1" dirty="0">
                <a:solidFill>
                  <a:srgbClr val="1D262B"/>
                </a:solidFill>
                <a:latin typeface="URWDIN-Bold"/>
              </a:rPr>
              <a:t> x</a:t>
            </a:r>
            <a:r>
              <a:rPr lang="en-US" dirty="0">
                <a:solidFill>
                  <a:srgbClr val="1D262B"/>
                </a:solidFill>
                <a:latin typeface="URWDIN-Regular"/>
              </a:rPr>
              <a:t> in </a:t>
            </a:r>
            <a:r>
              <a:rPr lang="en-US" b="1" dirty="0" err="1">
                <a:solidFill>
                  <a:srgbClr val="1D262B"/>
                </a:solidFill>
                <a:latin typeface="URWDIN-Bold"/>
              </a:rPr>
              <a:t>arr</a:t>
            </a:r>
            <a:r>
              <a:rPr lang="en-US" b="1" dirty="0">
                <a:solidFill>
                  <a:srgbClr val="1D262B"/>
                </a:solidFill>
                <a:latin typeface="URWDIN-Bold"/>
              </a:rPr>
              <a:t>[]</a:t>
            </a:r>
            <a:r>
              <a:rPr lang="en-US" dirty="0">
                <a:solidFill>
                  <a:srgbClr val="1D262B"/>
                </a:solidFill>
                <a:latin typeface="URWDIN-Regular"/>
              </a:rPr>
              <a:t>.</a:t>
            </a:r>
          </a:p>
          <a:p>
            <a:pPr>
              <a:defRPr/>
            </a:pPr>
            <a:r>
              <a:rPr lang="en-US" b="1" dirty="0">
                <a:solidFill>
                  <a:srgbClr val="1D262B"/>
                </a:solidFill>
                <a:latin typeface="URWDIN-Bold"/>
              </a:rPr>
              <a:t>Examples:</a:t>
            </a:r>
          </a:p>
          <a:p>
            <a:pPr lvl="1">
              <a:buFont typeface="Wingdings 2" pitchFamily="2" charset="2"/>
              <a:buChar char=""/>
              <a:defRPr/>
            </a:pPr>
            <a:r>
              <a:rPr lang="en-US" sz="1800" b="1" dirty="0">
                <a:solidFill>
                  <a:srgbClr val="1D262B"/>
                </a:solidFill>
                <a:latin typeface="URWDIN-Bold"/>
              </a:rPr>
              <a:t>Input: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 </a:t>
            </a:r>
            <a:r>
              <a:rPr lang="en-US" sz="1800" dirty="0" err="1">
                <a:solidFill>
                  <a:srgbClr val="1D262B"/>
                </a:solidFill>
                <a:latin typeface="URWDIN-Regular"/>
              </a:rPr>
              <a:t>arr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[] = {10, 20, 80, 30, 60, 50,110, 100, 130, 170}, x = 110;</a:t>
            </a:r>
          </a:p>
          <a:p>
            <a:pPr marL="366713" lvl="1" indent="0">
              <a:buNone/>
              <a:defRPr/>
            </a:pPr>
            <a:r>
              <a:rPr lang="en-US" sz="1800" b="1" dirty="0">
                <a:solidFill>
                  <a:srgbClr val="1D262B"/>
                </a:solidFill>
                <a:latin typeface="URWDIN-Bold"/>
              </a:rPr>
              <a:t>     Output: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 6</a:t>
            </a:r>
          </a:p>
          <a:p>
            <a:pPr marL="366713" lvl="1" indent="0">
              <a:buNone/>
              <a:defRPr/>
            </a:pP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     </a:t>
            </a:r>
            <a:r>
              <a:rPr lang="en-US" sz="1800" b="1" dirty="0">
                <a:solidFill>
                  <a:srgbClr val="1D262B"/>
                </a:solidFill>
                <a:latin typeface="URWDIN-Bold"/>
              </a:rPr>
              <a:t>Explanation: 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Element x is present at index </a:t>
            </a: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6</a:t>
            </a:r>
          </a:p>
          <a:p>
            <a:pPr marL="366713" lvl="1" indent="0">
              <a:buNone/>
              <a:defRPr/>
            </a:pP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     </a:t>
            </a:r>
            <a:r>
              <a:rPr lang="en-US" sz="1800" b="1" dirty="0">
                <a:solidFill>
                  <a:srgbClr val="1D262B"/>
                </a:solidFill>
                <a:latin typeface="URWDIN-Bold"/>
              </a:rPr>
              <a:t>Input: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 </a:t>
            </a:r>
            <a:r>
              <a:rPr lang="en-US" sz="1800" dirty="0" err="1">
                <a:solidFill>
                  <a:srgbClr val="1D262B"/>
                </a:solidFill>
                <a:latin typeface="URWDIN-Regular"/>
              </a:rPr>
              <a:t>arr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[] = {10, 20, 80, 30, 60, 50,110, 100, 130, 170}, x = 175;</a:t>
            </a:r>
          </a:p>
          <a:p>
            <a:pPr marL="366713" lvl="1" indent="0">
              <a:buNone/>
              <a:defRPr/>
            </a:pP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     </a:t>
            </a:r>
            <a:r>
              <a:rPr lang="en-US" sz="1800" b="1" dirty="0">
                <a:solidFill>
                  <a:srgbClr val="1D262B"/>
                </a:solidFill>
                <a:latin typeface="URWDIN-Bold"/>
              </a:rPr>
              <a:t>Output: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 -1</a:t>
            </a:r>
          </a:p>
          <a:p>
            <a:pPr marL="366713" lvl="1" indent="0">
              <a:buNone/>
              <a:defRPr/>
            </a:pP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     </a:t>
            </a:r>
            <a:r>
              <a:rPr lang="en-US" sz="1800" b="1" dirty="0">
                <a:solidFill>
                  <a:srgbClr val="1D262B"/>
                </a:solidFill>
                <a:latin typeface="URWDIN-Bold"/>
              </a:rPr>
              <a:t>Explanation: 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Element x does </a:t>
            </a: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not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 present in </a:t>
            </a:r>
            <a:r>
              <a:rPr lang="en-US" sz="1800" dirty="0" err="1">
                <a:solidFill>
                  <a:srgbClr val="1D262B"/>
                </a:solidFill>
                <a:latin typeface="URWDIN-Regular"/>
              </a:rPr>
              <a:t>arr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[].</a:t>
            </a:r>
            <a:endParaRPr lang="en-GB" sz="1800" dirty="0">
              <a:solidFill>
                <a:srgbClr val="000000"/>
              </a:solidFill>
              <a:latin typeface="ArialMS"/>
            </a:endParaRPr>
          </a:p>
        </p:txBody>
      </p:sp>
      <p:pic>
        <p:nvPicPr>
          <p:cNvPr id="33797" name="Content Placeholder 3">
            <a:extLst>
              <a:ext uri="{FF2B5EF4-FFF2-40B4-BE49-F238E27FC236}">
                <a16:creationId xmlns:a16="http://schemas.microsoft.com/office/drawing/2014/main" id="{94687B39-2C1E-D55F-1863-3DA03BBBD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4" y="1400176"/>
            <a:ext cx="74898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FF783DC-68BE-70B0-525F-3CD828351E47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CMPE223 ALGORITHMS AND PROGRAMMING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32CEA-2BE2-AD8A-9C01-EA661CDF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0131-279E-654D-A2E0-6EDC44BF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104188" cy="769937"/>
          </a:xfrm>
        </p:spPr>
        <p:txBody>
          <a:bodyPr/>
          <a:lstStyle/>
          <a:p>
            <a:pPr>
              <a:defRPr/>
            </a:pPr>
            <a:r>
              <a:rPr lang="en-GB" sz="3600" dirty="0"/>
              <a:t>Linear Search Algorithm (cont’d)</a:t>
            </a:r>
          </a:p>
        </p:txBody>
      </p:sp>
      <p:sp>
        <p:nvSpPr>
          <p:cNvPr id="35842" name="Slide Number Placeholder 3">
            <a:extLst>
              <a:ext uri="{FF2B5EF4-FFF2-40B4-BE49-F238E27FC236}">
                <a16:creationId xmlns:a16="http://schemas.microsoft.com/office/drawing/2014/main" id="{C1F4857F-DA24-25D4-5928-0CC6778282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A0A5AC07-377A-47B1-983D-0FBFFB24AD16}" type="slidenum">
              <a:rPr lang="en-GB" altLang="en-US" sz="14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6</a:t>
            </a:fld>
            <a:endParaRPr lang="en-GB" altLang="en-US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5844" name="Picture 11">
            <a:extLst>
              <a:ext uri="{FF2B5EF4-FFF2-40B4-BE49-F238E27FC236}">
                <a16:creationId xmlns:a16="http://schemas.microsoft.com/office/drawing/2014/main" id="{1E2CBE75-E310-3A3D-6E8B-B05204A71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08076"/>
            <a:ext cx="7461250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7F519F1-EF78-4558-583D-391417E5EE8B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CMPE223 ALGORITHMS AND PROGRAMMING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F02240-4BAA-14F1-0986-2D4EC4C1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1640" y="6332220"/>
            <a:ext cx="2743200" cy="365125"/>
          </a:xfrm>
        </p:spPr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3">
            <a:extLst>
              <a:ext uri="{FF2B5EF4-FFF2-40B4-BE49-F238E27FC236}">
                <a16:creationId xmlns:a16="http://schemas.microsoft.com/office/drawing/2014/main" id="{70074FD6-62DF-9CB8-106C-440FED126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1268413"/>
            <a:ext cx="856932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6" tIns="45718" rIns="91436" bIns="45718"/>
          <a:lstStyle>
            <a:lvl1pPr marL="609600" indent="-609600"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990600" indent="-53340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371600" indent="-4572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752600" indent="-3810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209800" indent="-3810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SzTx/>
              <a:buFontTx/>
              <a:buAutoNum type="arabicPeriod"/>
            </a:pP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37891" name="Slide Number Placeholder 2">
            <a:extLst>
              <a:ext uri="{FF2B5EF4-FFF2-40B4-BE49-F238E27FC236}">
                <a16:creationId xmlns:a16="http://schemas.microsoft.com/office/drawing/2014/main" id="{3A9A0D05-01EB-8CD3-5CDE-26530290EC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FDE3D5E3-C3FE-4491-A65B-1478F4EEB4E2}" type="slidenum">
              <a:rPr lang="en-GB" altLang="en-US" sz="14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7</a:t>
            </a:fld>
            <a:endParaRPr lang="en-GB" altLang="en-US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7892" name="Picture 3">
            <a:extLst>
              <a:ext uri="{FF2B5EF4-FFF2-40B4-BE49-F238E27FC236}">
                <a16:creationId xmlns:a16="http://schemas.microsoft.com/office/drawing/2014/main" id="{39BD383F-3431-46F4-9F9D-017139D70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0"/>
            <a:ext cx="73771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A68FBA1-A755-519A-8FF1-95AA2D467A38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CMPE223 ALGORITHMS AND PROGRAMMING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4F426-E1A9-8316-B65F-FA8568294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3">
            <a:extLst>
              <a:ext uri="{FF2B5EF4-FFF2-40B4-BE49-F238E27FC236}">
                <a16:creationId xmlns:a16="http://schemas.microsoft.com/office/drawing/2014/main" id="{C50982C5-E17A-DBEC-179C-91AFF0B416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949B6CD1-EFF8-48CB-9119-54D9A988B508}" type="slidenum">
              <a:rPr lang="en-GB" altLang="en-US" sz="14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8</a:t>
            </a:fld>
            <a:endParaRPr lang="en-GB" altLang="en-US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B4954D9-2AA7-D54A-B388-C9F006F66291}"/>
              </a:ext>
            </a:extLst>
          </p:cNvPr>
          <p:cNvSpPr txBox="1">
            <a:spLocks/>
          </p:cNvSpPr>
          <p:nvPr/>
        </p:nvSpPr>
        <p:spPr>
          <a:xfrm>
            <a:off x="1897063" y="368300"/>
            <a:ext cx="8521700" cy="769938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 cap="small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9pPr>
          </a:lstStyle>
          <a:p>
            <a:pPr>
              <a:defRPr/>
            </a:pPr>
            <a:r>
              <a:rPr lang="en-GB" sz="3600" dirty="0"/>
              <a:t>Binary Search Algorithm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1BD0BC-0E30-E94C-9746-02E11A1551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09738" y="1320801"/>
            <a:ext cx="8221662" cy="5153025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>
                <a:solidFill>
                  <a:srgbClr val="1D262B"/>
                </a:solidFill>
                <a:latin typeface="URWDIN-Regular"/>
              </a:rPr>
              <a:t>Binary Search Algorithm can be implemented in </a:t>
            </a:r>
            <a:r>
              <a:rPr lang="en-US" b="1" dirty="0">
                <a:solidFill>
                  <a:srgbClr val="1D262B"/>
                </a:solidFill>
                <a:latin typeface="URWDIN-Regular"/>
              </a:rPr>
              <a:t>two </a:t>
            </a:r>
            <a:r>
              <a:rPr lang="en-US" dirty="0">
                <a:solidFill>
                  <a:srgbClr val="1D262B"/>
                </a:solidFill>
                <a:latin typeface="URWDIN-Regular"/>
              </a:rPr>
              <a:t>ways which are discussed below.</a:t>
            </a:r>
          </a:p>
          <a:p>
            <a:pPr lvl="1">
              <a:buFont typeface="Wingdings 2" pitchFamily="2" charset="2"/>
              <a:buChar char=""/>
              <a:defRPr/>
            </a:pPr>
            <a:r>
              <a:rPr lang="en-US" dirty="0">
                <a:solidFill>
                  <a:srgbClr val="1D262B"/>
                </a:solidFill>
                <a:latin typeface="URWDIN-Regular"/>
              </a:rPr>
              <a:t>Iterative Method</a:t>
            </a:r>
          </a:p>
          <a:p>
            <a:pPr lvl="1">
              <a:buFont typeface="Wingdings 2" pitchFamily="2" charset="2"/>
              <a:buChar char=""/>
              <a:defRPr/>
            </a:pPr>
            <a:r>
              <a:rPr lang="en-US" dirty="0">
                <a:solidFill>
                  <a:srgbClr val="1D262B"/>
                </a:solidFill>
                <a:latin typeface="URWDIN-Regular"/>
              </a:rPr>
              <a:t>Recursive Method</a:t>
            </a:r>
          </a:p>
          <a:p>
            <a:pPr marL="366713" lvl="1" indent="0">
              <a:buNone/>
              <a:defRPr/>
            </a:pPr>
            <a:endParaRPr lang="en-US" dirty="0">
              <a:solidFill>
                <a:srgbClr val="1D262B"/>
              </a:solidFill>
              <a:latin typeface="URWDIN-Regular"/>
            </a:endParaRPr>
          </a:p>
          <a:p>
            <a:pPr>
              <a:defRPr/>
            </a:pPr>
            <a:r>
              <a:rPr lang="en-US" dirty="0">
                <a:solidFill>
                  <a:srgbClr val="1D262B"/>
                </a:solidFill>
                <a:latin typeface="URWDIN-Regular"/>
              </a:rPr>
              <a:t>The recursive method follows the </a:t>
            </a:r>
            <a:r>
              <a:rPr lang="en-US" b="1" dirty="0">
                <a:solidFill>
                  <a:srgbClr val="1D262B"/>
                </a:solidFill>
                <a:latin typeface="URWDIN-Regular"/>
              </a:rPr>
              <a:t>divide and conquer </a:t>
            </a:r>
            <a:r>
              <a:rPr lang="en-US" dirty="0">
                <a:solidFill>
                  <a:srgbClr val="1D262B"/>
                </a:solidFill>
                <a:latin typeface="URWDIN-Regular"/>
              </a:rPr>
              <a:t>approach, which is not covered in lecture yet.</a:t>
            </a:r>
          </a:p>
          <a:p>
            <a:pPr>
              <a:defRPr/>
            </a:pPr>
            <a:endParaRPr lang="en-US" dirty="0">
              <a:solidFill>
                <a:srgbClr val="1D262B"/>
              </a:solidFill>
              <a:latin typeface="URWDIN-Regular"/>
            </a:endParaRPr>
          </a:p>
          <a:p>
            <a:pPr>
              <a:defRPr/>
            </a:pPr>
            <a:r>
              <a:rPr lang="en-US" dirty="0">
                <a:solidFill>
                  <a:srgbClr val="1D262B"/>
                </a:solidFill>
                <a:latin typeface="URWDIN-Regular"/>
              </a:rPr>
              <a:t>The general steps for both methods are discussed below.</a:t>
            </a:r>
          </a:p>
          <a:p>
            <a:pPr>
              <a:defRPr/>
            </a:pPr>
            <a:endParaRPr lang="en-US" dirty="0">
              <a:solidFill>
                <a:srgbClr val="1D262B"/>
              </a:solidFill>
              <a:latin typeface="URWDIN-Regular"/>
            </a:endParaRPr>
          </a:p>
          <a:p>
            <a:pPr marL="0" indent="0">
              <a:buNone/>
              <a:defRPr/>
            </a:pPr>
            <a:endParaRPr lang="en-US" dirty="0">
              <a:solidFill>
                <a:srgbClr val="1D262B"/>
              </a:solidFill>
              <a:latin typeface="URWDIN-Regular"/>
            </a:endParaRPr>
          </a:p>
          <a:p>
            <a:pPr>
              <a:defRPr/>
            </a:pPr>
            <a:r>
              <a:rPr lang="en-US" dirty="0">
                <a:solidFill>
                  <a:srgbClr val="1D262B"/>
                </a:solidFill>
                <a:latin typeface="URWDIN-Regular"/>
              </a:rPr>
              <a:t>Given an array </a:t>
            </a:r>
            <a:r>
              <a:rPr lang="en-US" b="1" dirty="0" err="1">
                <a:solidFill>
                  <a:srgbClr val="1D262B"/>
                </a:solidFill>
                <a:latin typeface="URWDIN-Bold"/>
              </a:rPr>
              <a:t>arr</a:t>
            </a:r>
            <a:r>
              <a:rPr lang="en-US" b="1" dirty="0">
                <a:solidFill>
                  <a:srgbClr val="1D262B"/>
                </a:solidFill>
                <a:latin typeface="URWDIN-Bold"/>
              </a:rPr>
              <a:t>[]</a:t>
            </a:r>
            <a:r>
              <a:rPr lang="en-US" dirty="0">
                <a:solidFill>
                  <a:srgbClr val="1D262B"/>
                </a:solidFill>
                <a:latin typeface="URWDIN-Regular"/>
              </a:rPr>
              <a:t> of </a:t>
            </a:r>
            <a:r>
              <a:rPr lang="en-US" b="1" dirty="0">
                <a:solidFill>
                  <a:srgbClr val="1D262B"/>
                </a:solidFill>
                <a:latin typeface="URWDIN-Bold"/>
              </a:rPr>
              <a:t>N</a:t>
            </a:r>
            <a:r>
              <a:rPr lang="en-US" dirty="0">
                <a:solidFill>
                  <a:srgbClr val="1D262B"/>
                </a:solidFill>
                <a:latin typeface="URWDIN-Regular"/>
              </a:rPr>
              <a:t> elements, the task is to write a function to search a given element</a:t>
            </a:r>
            <a:r>
              <a:rPr lang="en-US" b="1" dirty="0">
                <a:solidFill>
                  <a:srgbClr val="1D262B"/>
                </a:solidFill>
                <a:latin typeface="URWDIN-Bold"/>
              </a:rPr>
              <a:t> x</a:t>
            </a:r>
            <a:r>
              <a:rPr lang="en-US" dirty="0">
                <a:solidFill>
                  <a:srgbClr val="1D262B"/>
                </a:solidFill>
                <a:latin typeface="URWDIN-Regular"/>
              </a:rPr>
              <a:t> in </a:t>
            </a:r>
            <a:r>
              <a:rPr lang="en-US" b="1" dirty="0" err="1">
                <a:solidFill>
                  <a:srgbClr val="1D262B"/>
                </a:solidFill>
                <a:latin typeface="URWDIN-Bold"/>
              </a:rPr>
              <a:t>arr</a:t>
            </a:r>
            <a:r>
              <a:rPr lang="en-US" b="1" dirty="0">
                <a:solidFill>
                  <a:srgbClr val="1D262B"/>
                </a:solidFill>
                <a:latin typeface="URWDIN-Bold"/>
              </a:rPr>
              <a:t>[]</a:t>
            </a:r>
            <a:r>
              <a:rPr lang="en-US" dirty="0">
                <a:solidFill>
                  <a:srgbClr val="1D262B"/>
                </a:solidFill>
                <a:latin typeface="URWDIN-Regular"/>
              </a:rPr>
              <a:t>.</a:t>
            </a:r>
          </a:p>
          <a:p>
            <a:pPr>
              <a:defRPr/>
            </a:pPr>
            <a:r>
              <a:rPr lang="en-US" b="1" dirty="0">
                <a:solidFill>
                  <a:srgbClr val="1D262B"/>
                </a:solidFill>
                <a:latin typeface="URWDIN-Bold"/>
              </a:rPr>
              <a:t>Examples:</a:t>
            </a:r>
          </a:p>
          <a:p>
            <a:pPr lvl="1">
              <a:buFont typeface="Wingdings 2" pitchFamily="2" charset="2"/>
              <a:buChar char=""/>
              <a:defRPr/>
            </a:pPr>
            <a:r>
              <a:rPr lang="en-US" sz="1800" b="1" dirty="0">
                <a:solidFill>
                  <a:srgbClr val="1D262B"/>
                </a:solidFill>
                <a:latin typeface="URWDIN-Bold"/>
              </a:rPr>
              <a:t>Input: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 </a:t>
            </a:r>
            <a:r>
              <a:rPr lang="en-US" sz="1800" dirty="0" err="1">
                <a:solidFill>
                  <a:srgbClr val="1D262B"/>
                </a:solidFill>
                <a:latin typeface="URWDIN-Regular"/>
              </a:rPr>
              <a:t>arr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[] = {10, 20, 80, 30, 60, 50,110, 100, 130, 170}, x = 110;</a:t>
            </a:r>
          </a:p>
          <a:p>
            <a:pPr marL="366713" lvl="1" indent="0">
              <a:buNone/>
              <a:defRPr/>
            </a:pPr>
            <a:r>
              <a:rPr lang="en-US" sz="1800" b="1" dirty="0">
                <a:solidFill>
                  <a:srgbClr val="1D262B"/>
                </a:solidFill>
                <a:latin typeface="URWDIN-Bold"/>
              </a:rPr>
              <a:t>     Output: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 6</a:t>
            </a:r>
          </a:p>
          <a:p>
            <a:pPr marL="366713" lvl="1" indent="0">
              <a:buNone/>
              <a:defRPr/>
            </a:pP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     </a:t>
            </a:r>
            <a:r>
              <a:rPr lang="en-US" sz="1800" b="1" dirty="0">
                <a:solidFill>
                  <a:srgbClr val="1D262B"/>
                </a:solidFill>
                <a:latin typeface="URWDIN-Bold"/>
              </a:rPr>
              <a:t>Explanation: 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Element x is present at index </a:t>
            </a: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6</a:t>
            </a:r>
          </a:p>
          <a:p>
            <a:pPr marL="366713" lvl="1" indent="0">
              <a:buNone/>
              <a:defRPr/>
            </a:pP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     </a:t>
            </a:r>
            <a:r>
              <a:rPr lang="en-US" sz="1800" b="1" dirty="0">
                <a:solidFill>
                  <a:srgbClr val="1D262B"/>
                </a:solidFill>
                <a:latin typeface="URWDIN-Bold"/>
              </a:rPr>
              <a:t>Input: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 </a:t>
            </a:r>
            <a:r>
              <a:rPr lang="en-US" sz="1800" dirty="0" err="1">
                <a:solidFill>
                  <a:srgbClr val="1D262B"/>
                </a:solidFill>
                <a:latin typeface="URWDIN-Regular"/>
              </a:rPr>
              <a:t>arr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[] = {10, 20, 80, 30, 60, 50,110, 100, 130, 170}, x = 175;</a:t>
            </a:r>
          </a:p>
          <a:p>
            <a:pPr marL="366713" lvl="1" indent="0">
              <a:buNone/>
              <a:defRPr/>
            </a:pP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     </a:t>
            </a:r>
            <a:r>
              <a:rPr lang="en-US" sz="1800" b="1" dirty="0">
                <a:solidFill>
                  <a:srgbClr val="1D262B"/>
                </a:solidFill>
                <a:latin typeface="URWDIN-Bold"/>
              </a:rPr>
              <a:t>Output: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 -1</a:t>
            </a:r>
          </a:p>
          <a:p>
            <a:pPr marL="366713" lvl="1" indent="0">
              <a:buNone/>
              <a:defRPr/>
            </a:pP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     </a:t>
            </a:r>
            <a:r>
              <a:rPr lang="en-US" sz="1800" b="1" dirty="0">
                <a:solidFill>
                  <a:srgbClr val="1D262B"/>
                </a:solidFill>
                <a:latin typeface="URWDIN-Bold"/>
              </a:rPr>
              <a:t>Explanation: 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Element x is </a:t>
            </a:r>
            <a:r>
              <a:rPr lang="en-US" sz="1800" b="1" dirty="0">
                <a:solidFill>
                  <a:srgbClr val="1D262B"/>
                </a:solidFill>
                <a:latin typeface="URWDIN-Regular"/>
              </a:rPr>
              <a:t>not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 present in </a:t>
            </a:r>
            <a:r>
              <a:rPr lang="en-US" sz="1800" dirty="0" err="1">
                <a:solidFill>
                  <a:srgbClr val="1D262B"/>
                </a:solidFill>
                <a:latin typeface="URWDIN-Regular"/>
              </a:rPr>
              <a:t>arr</a:t>
            </a:r>
            <a:r>
              <a:rPr lang="en-US" sz="1800" dirty="0">
                <a:solidFill>
                  <a:srgbClr val="1D262B"/>
                </a:solidFill>
                <a:latin typeface="URWDIN-Regular"/>
              </a:rPr>
              <a:t>[].</a:t>
            </a:r>
            <a:endParaRPr lang="en-GB" sz="1800" dirty="0">
              <a:solidFill>
                <a:srgbClr val="000000"/>
              </a:solidFill>
              <a:latin typeface="ArialMS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428FC54-80F0-5C99-BE5C-A5515684F03C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CMPE223 ALGORITHMS AND PROGRAMMING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2E6D2-864B-4957-7A6B-8194A77D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3">
            <a:extLst>
              <a:ext uri="{FF2B5EF4-FFF2-40B4-BE49-F238E27FC236}">
                <a16:creationId xmlns:a16="http://schemas.microsoft.com/office/drawing/2014/main" id="{D4027BDB-D9AF-8A2D-C19A-E710DC1F16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6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"/>
              <a:defRPr sz="28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E0752F"/>
              </a:buClr>
              <a:buSzPct val="60000"/>
              <a:buFont typeface="Wingdings" panose="05000000000000000000" pitchFamily="2" charset="2"/>
              <a:buChar char=""/>
              <a:defRPr sz="20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FEC3AE"/>
              </a:buClr>
              <a:buSzPct val="60000"/>
              <a:buFont typeface="Wingdings" panose="05000000000000000000" pitchFamily="2" charset="2"/>
              <a:buChar char="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panose="05020102010507070707" pitchFamily="18" charset="2"/>
              <a:buChar char=""/>
              <a:defRPr sz="1600">
                <a:solidFill>
                  <a:schemeClr val="tx1"/>
                </a:solidFill>
                <a:latin typeface="Century Schoolbook" panose="020406040505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fld id="{1BFCFBFD-E7D9-4F17-A606-263AE7430E6F}" type="slidenum">
              <a:rPr lang="en-GB" altLang="en-US" sz="1400">
                <a:solidFill>
                  <a:srgbClr val="FFFFFF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SzTx/>
                <a:buFontTx/>
                <a:buNone/>
              </a:pPr>
              <a:t>9</a:t>
            </a:fld>
            <a:endParaRPr lang="en-GB" altLang="en-US" sz="1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B4954D9-2AA7-D54A-B388-C9F006F66291}"/>
              </a:ext>
            </a:extLst>
          </p:cNvPr>
          <p:cNvSpPr txBox="1">
            <a:spLocks/>
          </p:cNvSpPr>
          <p:nvPr/>
        </p:nvSpPr>
        <p:spPr>
          <a:xfrm>
            <a:off x="1897063" y="368300"/>
            <a:ext cx="8521700" cy="769938"/>
          </a:xfrm>
          <a:prstGeom prst="rect">
            <a:avLst/>
          </a:prstGeom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 cap="small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entury Schoolbook" pitchFamily="18" charset="0"/>
              </a:defRPr>
            </a:lvl9pPr>
          </a:lstStyle>
          <a:p>
            <a:pPr>
              <a:defRPr/>
            </a:pPr>
            <a:r>
              <a:rPr lang="en-GB" sz="3600" dirty="0"/>
              <a:t>Binary Search Algorithm (cont’d)</a:t>
            </a:r>
          </a:p>
        </p:txBody>
      </p:sp>
      <p:pic>
        <p:nvPicPr>
          <p:cNvPr id="41988" name="Picture 2">
            <a:extLst>
              <a:ext uri="{FF2B5EF4-FFF2-40B4-BE49-F238E27FC236}">
                <a16:creationId xmlns:a16="http://schemas.microsoft.com/office/drawing/2014/main" id="{984EEA9C-38B6-5453-8EC8-CFA93FF57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4" y="1290638"/>
            <a:ext cx="5808662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3">
            <a:extLst>
              <a:ext uri="{FF2B5EF4-FFF2-40B4-BE49-F238E27FC236}">
                <a16:creationId xmlns:a16="http://schemas.microsoft.com/office/drawing/2014/main" id="{1380BBFF-7BE7-2AD9-1D5F-7D86BDA4E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84" y="1306831"/>
            <a:ext cx="41370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2216420-AF9C-0025-B141-FFE52EB552CF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CMPE223 ALGORITHMS AND PROGRAMMING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C57B4-E8E0-2C50-1D30-789379CFD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GB"/>
              <a:t>Spring 2024-2025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647</Words>
  <Application>Microsoft Macintosh PowerPoint</Application>
  <PresentationFormat>Widescreen</PresentationFormat>
  <Paragraphs>112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ArialMS</vt:lpstr>
      <vt:lpstr>Calibri</vt:lpstr>
      <vt:lpstr>Consolas</vt:lpstr>
      <vt:lpstr>Helvetica</vt:lpstr>
      <vt:lpstr>Tahoma</vt:lpstr>
      <vt:lpstr>Times New Roman</vt:lpstr>
      <vt:lpstr>URWDIN-Bold</vt:lpstr>
      <vt:lpstr>URWDIN-Regular</vt:lpstr>
      <vt:lpstr>var(--font-secondary)</vt:lpstr>
      <vt:lpstr>Wingdings 2</vt:lpstr>
      <vt:lpstr>Office Theme</vt:lpstr>
      <vt:lpstr>CMPE223 / ISYE223 ALGORITHMS AND PROGRAMMING 2024 – 2025 Spring</vt:lpstr>
      <vt:lpstr>Search Algorithms </vt:lpstr>
      <vt:lpstr>Search Algorithms </vt:lpstr>
      <vt:lpstr>Linear Search Algorithm</vt:lpstr>
      <vt:lpstr>PowerPoint Presentation</vt:lpstr>
      <vt:lpstr>Linear Search Algorithm 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CMPE223</dc:title>
  <dc:subject>Structures</dc:subject>
  <dc:creator>Mustafa Buzun</dc:creator>
  <cp:keywords/>
  <dc:description/>
  <cp:lastModifiedBy>Ekim Ever</cp:lastModifiedBy>
  <cp:revision>89</cp:revision>
  <dcterms:created xsi:type="dcterms:W3CDTF">2023-03-03T07:19:31Z</dcterms:created>
  <dcterms:modified xsi:type="dcterms:W3CDTF">2025-04-29T09:28:07Z</dcterms:modified>
  <cp:category/>
</cp:coreProperties>
</file>